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64" r:id="rId2"/>
    <p:sldId id="410" r:id="rId3"/>
    <p:sldId id="365" r:id="rId4"/>
    <p:sldId id="366" r:id="rId5"/>
    <p:sldId id="367" r:id="rId6"/>
    <p:sldId id="369" r:id="rId7"/>
    <p:sldId id="371" r:id="rId8"/>
    <p:sldId id="268" r:id="rId9"/>
    <p:sldId id="372" r:id="rId10"/>
    <p:sldId id="490" r:id="rId11"/>
    <p:sldId id="373" r:id="rId12"/>
    <p:sldId id="257" r:id="rId13"/>
    <p:sldId id="491" r:id="rId14"/>
    <p:sldId id="258" r:id="rId15"/>
    <p:sldId id="259" r:id="rId16"/>
    <p:sldId id="260" r:id="rId17"/>
    <p:sldId id="262" r:id="rId18"/>
    <p:sldId id="261" r:id="rId19"/>
    <p:sldId id="263" r:id="rId20"/>
    <p:sldId id="264" r:id="rId21"/>
    <p:sldId id="265" r:id="rId22"/>
    <p:sldId id="266" r:id="rId23"/>
    <p:sldId id="267" r:id="rId24"/>
    <p:sldId id="359" r:id="rId25"/>
    <p:sldId id="274" r:id="rId26"/>
    <p:sldId id="275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484" r:id="rId41"/>
    <p:sldId id="276" r:id="rId42"/>
    <p:sldId id="277" r:id="rId43"/>
    <p:sldId id="272" r:id="rId44"/>
    <p:sldId id="269" r:id="rId45"/>
    <p:sldId id="467" r:id="rId46"/>
    <p:sldId id="376" r:id="rId47"/>
    <p:sldId id="392" r:id="rId48"/>
    <p:sldId id="388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CC"/>
    <a:srgbClr val="FF2929"/>
    <a:srgbClr val="0000FF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ADE6E-8E57-4195-8963-66EB67471B98}" type="datetimeFigureOut">
              <a:rPr lang="pt-BR" smtClean="0"/>
              <a:t>25/01/2017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3CEF-04AD-4ACC-B9F6-EF7861D23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07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15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1312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573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321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144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305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208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337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653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133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06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29B5A-3AC0-449E-BF40-A833E1234E41}" type="datetimeFigureOut">
              <a:rPr lang="pt-BR" smtClean="0"/>
              <a:t>25/01/2017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4591-96E7-4448-BAB4-875108EEB68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48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views/TimeSeri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studio.com/hom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wirlstats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QHf5XCS7g&amp;list=PLuQWWXrHQLiejECp_ldRPEjuVnJrG7fVS&amp;index=1" TargetMode="External"/><Relationship Id="rId2" Type="http://schemas.openxmlformats.org/officeDocument/2006/relationships/hyperlink" Target="https://pedroferreira.shinyapps.io/SeriesTemporais/livro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36802" y="1510411"/>
            <a:ext cx="7182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1">
                    <a:lumMod val="50000"/>
                  </a:schemeClr>
                </a:solidFill>
              </a:rPr>
              <a:t>Introdução ao 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676280" y="3607358"/>
            <a:ext cx="493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2">
                    <a:lumMod val="25000"/>
                  </a:schemeClr>
                </a:solidFill>
              </a:rPr>
              <a:t>Anna Carolina Barros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676279" y="4380866"/>
            <a:ext cx="493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solidFill>
                  <a:schemeClr val="bg2">
                    <a:lumMod val="25000"/>
                  </a:schemeClr>
                </a:solidFill>
              </a:rPr>
              <a:t>Nov</a:t>
            </a:r>
            <a:r>
              <a:rPr lang="pt-BR" sz="4000" dirty="0">
                <a:solidFill>
                  <a:schemeClr val="bg2">
                    <a:lumMod val="25000"/>
                  </a:schemeClr>
                </a:solidFill>
              </a:rPr>
              <a:t>/2016</a:t>
            </a:r>
          </a:p>
        </p:txBody>
      </p:sp>
    </p:spTree>
    <p:extLst>
      <p:ext uri="{BB962C8B-B14F-4D97-AF65-F5344CB8AC3E}">
        <p14:creationId xmlns:p14="http://schemas.microsoft.com/office/powerpoint/2010/main" val="232308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accent1">
                    <a:lumMod val="50000"/>
                  </a:schemeClr>
                </a:solidFill>
              </a:rPr>
              <a:t>Afinal, por que essa aula?</a:t>
            </a:r>
            <a:endParaRPr lang="pt-B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1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82" y="3356277"/>
            <a:ext cx="1567543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grafico norm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07" y="1557600"/>
            <a:ext cx="1900136" cy="1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1542287" y="3390525"/>
            <a:ext cx="1707711" cy="1152748"/>
            <a:chOff x="1013717" y="3331708"/>
            <a:chExt cx="1707711" cy="1152748"/>
          </a:xfrm>
        </p:grpSpPr>
        <p:grpSp>
          <p:nvGrpSpPr>
            <p:cNvPr id="7" name="Grupo 6"/>
            <p:cNvGrpSpPr/>
            <p:nvPr/>
          </p:nvGrpSpPr>
          <p:grpSpPr>
            <a:xfrm>
              <a:off x="1013717" y="3532186"/>
              <a:ext cx="915636" cy="601434"/>
              <a:chOff x="1088571" y="4398497"/>
              <a:chExt cx="915636" cy="601434"/>
            </a:xfrm>
          </p:grpSpPr>
          <p:sp>
            <p:nvSpPr>
              <p:cNvPr id="6" name="Fluxograma: Disco magnético 5"/>
              <p:cNvSpPr/>
              <p:nvPr/>
            </p:nvSpPr>
            <p:spPr>
              <a:xfrm>
                <a:off x="1088571" y="4598975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Fluxograma: Disco magnético 10"/>
              <p:cNvSpPr/>
              <p:nvPr/>
            </p:nvSpPr>
            <p:spPr>
              <a:xfrm>
                <a:off x="1088571" y="4398497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Fluxograma: Disco magnético 11"/>
              <p:cNvSpPr/>
              <p:nvPr/>
            </p:nvSpPr>
            <p:spPr>
              <a:xfrm>
                <a:off x="1088571" y="4799453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4" name="Grupo 13"/>
            <p:cNvGrpSpPr/>
            <p:nvPr/>
          </p:nvGrpSpPr>
          <p:grpSpPr>
            <a:xfrm>
              <a:off x="1546389" y="3883022"/>
              <a:ext cx="915636" cy="601434"/>
              <a:chOff x="1088571" y="4398497"/>
              <a:chExt cx="915636" cy="601434"/>
            </a:xfrm>
          </p:grpSpPr>
          <p:sp>
            <p:nvSpPr>
              <p:cNvPr id="15" name="Fluxograma: Disco magnético 14"/>
              <p:cNvSpPr/>
              <p:nvPr/>
            </p:nvSpPr>
            <p:spPr>
              <a:xfrm>
                <a:off x="1088571" y="4598975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Fluxograma: Disco magnético 15"/>
              <p:cNvSpPr/>
              <p:nvPr/>
            </p:nvSpPr>
            <p:spPr>
              <a:xfrm>
                <a:off x="1088571" y="4398497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Fluxograma: Disco magnético 16"/>
              <p:cNvSpPr/>
              <p:nvPr/>
            </p:nvSpPr>
            <p:spPr>
              <a:xfrm>
                <a:off x="1088571" y="4799453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1805792" y="3331708"/>
              <a:ext cx="915636" cy="601434"/>
              <a:chOff x="1088571" y="4398497"/>
              <a:chExt cx="915636" cy="601434"/>
            </a:xfrm>
          </p:grpSpPr>
          <p:sp>
            <p:nvSpPr>
              <p:cNvPr id="19" name="Fluxograma: Disco magnético 18"/>
              <p:cNvSpPr/>
              <p:nvPr/>
            </p:nvSpPr>
            <p:spPr>
              <a:xfrm>
                <a:off x="1088571" y="4598975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Fluxograma: Disco magnético 19"/>
              <p:cNvSpPr/>
              <p:nvPr/>
            </p:nvSpPr>
            <p:spPr>
              <a:xfrm>
                <a:off x="1088571" y="4398497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Fluxograma: Disco magnético 20"/>
              <p:cNvSpPr/>
              <p:nvPr/>
            </p:nvSpPr>
            <p:spPr>
              <a:xfrm>
                <a:off x="1088571" y="4799453"/>
                <a:ext cx="915636" cy="200478"/>
              </a:xfrm>
              <a:prstGeom prst="flowChartMagneticDisk">
                <a:avLst/>
              </a:prstGeom>
              <a:solidFill>
                <a:schemeClr val="bg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9" name="AutoShape 6" descr="Resultado de imagem para neurônio 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6" name="Picture 8" descr="Resultado de imagem para neurôni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7" y="1121133"/>
            <a:ext cx="2006221" cy="130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machine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117" y="1042356"/>
            <a:ext cx="2213554" cy="137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road ma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003" y="4925588"/>
            <a:ext cx="1914641" cy="133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hadoo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85" y="5399569"/>
            <a:ext cx="3295741" cy="117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m para facebook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r="49151"/>
          <a:stretch/>
        </p:blipFill>
        <p:spPr bwMode="auto">
          <a:xfrm>
            <a:off x="1199517" y="5591422"/>
            <a:ext cx="800588" cy="9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sultado de imagem para twitt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77" y="5274374"/>
            <a:ext cx="868362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Resultado de imagem para dygrap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225" y="3006219"/>
            <a:ext cx="2859225" cy="13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 flipH="1" flipV="1">
            <a:off x="4042073" y="2701232"/>
            <a:ext cx="842094" cy="65504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H="1" flipV="1">
            <a:off x="3729701" y="4047367"/>
            <a:ext cx="1082701" cy="2418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H="1">
            <a:off x="3904343" y="4941235"/>
            <a:ext cx="1038416" cy="458334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>
            <a:off x="6005290" y="4941235"/>
            <a:ext cx="0" cy="75686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/>
          <p:nvPr/>
        </p:nvCxnSpPr>
        <p:spPr>
          <a:xfrm>
            <a:off x="6754457" y="4376264"/>
            <a:ext cx="1156877" cy="748798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V="1">
            <a:off x="6856988" y="3850105"/>
            <a:ext cx="1516991" cy="41615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/>
          <p:cNvCxnSpPr/>
          <p:nvPr/>
        </p:nvCxnSpPr>
        <p:spPr>
          <a:xfrm flipV="1">
            <a:off x="6726513" y="2853632"/>
            <a:ext cx="1184821" cy="59685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 flipV="1">
            <a:off x="5929586" y="2412367"/>
            <a:ext cx="37020" cy="797197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5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R </a:t>
            </a:r>
            <a:r>
              <a:rPr lang="pt-BR" sz="4400" dirty="0" err="1">
                <a:solidFill>
                  <a:schemeClr val="accent1">
                    <a:lumMod val="50000"/>
                  </a:schemeClr>
                </a:solidFill>
              </a:rPr>
              <a:t>Packages</a:t>
            </a:r>
            <a:endParaRPr lang="pt-BR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80999" y="1489440"/>
            <a:ext cx="11482137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Pacotes de Séries Temporais:</a:t>
            </a:r>
          </a:p>
          <a:p>
            <a:pPr algn="just">
              <a:lnSpc>
                <a:spcPct val="115000"/>
              </a:lnSpc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2800" u="sng" dirty="0">
                <a:solidFill>
                  <a:srgbClr val="0070C0"/>
                </a:solidFill>
                <a:hlinkClick r:id="rId2"/>
              </a:rPr>
              <a:t>https</a:t>
            </a:r>
            <a:r>
              <a:rPr lang="pt-BR" sz="2800" dirty="0">
                <a:solidFill>
                  <a:srgbClr val="0070C0"/>
                </a:solidFill>
                <a:hlinkClick r:id="rId2"/>
              </a:rPr>
              <a:t>://</a:t>
            </a:r>
            <a:r>
              <a:rPr lang="pt-BR" sz="2800" u="sng" dirty="0">
                <a:solidFill>
                  <a:srgbClr val="0070C0"/>
                </a:solidFill>
                <a:hlinkClick r:id="rId2"/>
              </a:rPr>
              <a:t>cran</a:t>
            </a:r>
            <a:r>
              <a:rPr lang="pt-BR" sz="2800" dirty="0">
                <a:solidFill>
                  <a:srgbClr val="0070C0"/>
                </a:solidFill>
                <a:hlinkClick r:id="rId2"/>
              </a:rPr>
              <a:t>.r-project.</a:t>
            </a:r>
            <a:r>
              <a:rPr lang="pt-BR" sz="2800" u="sng" dirty="0">
                <a:solidFill>
                  <a:srgbClr val="0070C0"/>
                </a:solidFill>
                <a:hlinkClick r:id="rId2"/>
              </a:rPr>
              <a:t>org</a:t>
            </a:r>
            <a:r>
              <a:rPr lang="pt-BR" sz="2800" dirty="0">
                <a:solidFill>
                  <a:srgbClr val="0070C0"/>
                </a:solidFill>
                <a:hlinkClick r:id="rId2"/>
              </a:rPr>
              <a:t>/web/views/</a:t>
            </a:r>
            <a:r>
              <a:rPr lang="pt-BR" sz="2800" u="sng" dirty="0">
                <a:solidFill>
                  <a:srgbClr val="0070C0"/>
                </a:solidFill>
                <a:hlinkClick r:id="rId2"/>
              </a:rPr>
              <a:t>TimeSeries</a:t>
            </a:r>
            <a:r>
              <a:rPr lang="pt-BR" sz="2800" dirty="0">
                <a:solidFill>
                  <a:srgbClr val="0070C0"/>
                </a:solidFill>
                <a:hlinkClick r:id="rId2"/>
              </a:rPr>
              <a:t>.html</a:t>
            </a:r>
            <a:endParaRPr lang="pt-BR" sz="2800" dirty="0">
              <a:solidFill>
                <a:srgbClr val="0070C0"/>
              </a:solidFill>
            </a:endParaRPr>
          </a:p>
          <a:p>
            <a:pPr algn="just">
              <a:lnSpc>
                <a:spcPct val="115000"/>
              </a:lnSpc>
            </a:pPr>
            <a:endParaRPr lang="pt-BR" sz="2400" dirty="0">
              <a:solidFill>
                <a:schemeClr val="bg1">
                  <a:lumMod val="6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Desenvolvido por Rob J </a:t>
            </a:r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Hyndman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15000"/>
              </a:lnSpc>
            </a:pPr>
            <a:endParaRPr lang="pt-BR" sz="2800" dirty="0">
              <a:solidFill>
                <a:schemeClr val="bg1">
                  <a:lumMod val="6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Para ver como funciona alguns desses pacotes leia o 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Capítulo 4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do livro:</a:t>
            </a:r>
          </a:p>
          <a:p>
            <a:pPr algn="just">
              <a:lnSpc>
                <a:spcPct val="115000"/>
              </a:lnSpc>
            </a:pP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Análise de Séries Temporais em R: um curso introdutório</a:t>
            </a:r>
            <a:endParaRPr lang="pt-BR" sz="2800" dirty="0">
              <a:solidFill>
                <a:schemeClr val="bg2">
                  <a:lumMod val="2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pt-BR" dirty="0"/>
              <a:t>        </a:t>
            </a:r>
            <a:r>
              <a:rPr lang="pt-BR" sz="2800" u="sng" dirty="0">
                <a:solidFill>
                  <a:srgbClr val="0070C0"/>
                </a:solidFill>
              </a:rPr>
              <a:t>https://pedroferreira.shinyapps.io/SeriesTemporais/</a:t>
            </a:r>
          </a:p>
        </p:txBody>
      </p:sp>
    </p:spTree>
    <p:extLst>
      <p:ext uri="{BB962C8B-B14F-4D97-AF65-F5344CB8AC3E}">
        <p14:creationId xmlns:p14="http://schemas.microsoft.com/office/powerpoint/2010/main" val="11846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Instalando o 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23557" y="1488831"/>
            <a:ext cx="987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1) Vá no site: </a:t>
            </a:r>
            <a:r>
              <a:rPr lang="pt-BR" sz="4400" dirty="0">
                <a:solidFill>
                  <a:schemeClr val="bg1">
                    <a:lumMod val="75000"/>
                  </a:schemeClr>
                </a:solidFill>
                <a:hlinkClick r:id="rId2"/>
              </a:rPr>
              <a:t>https://cran.r-project.org</a:t>
            </a:r>
            <a:endParaRPr lang="pt-BR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8007" r="5234" b="20313"/>
          <a:stretch/>
        </p:blipFill>
        <p:spPr>
          <a:xfrm>
            <a:off x="0" y="3000375"/>
            <a:ext cx="12330113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0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08629" y="2264897"/>
            <a:ext cx="8454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>
                <a:solidFill>
                  <a:schemeClr val="accent1">
                    <a:lumMod val="50000"/>
                  </a:schemeClr>
                </a:solidFill>
              </a:rPr>
              <a:t>Instalação</a:t>
            </a:r>
            <a:endParaRPr lang="pt-BR" sz="8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02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Instalando o R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87079" y="2567004"/>
            <a:ext cx="5613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2) Faça o download do 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     Arquivo</a:t>
            </a:r>
          </a:p>
          <a:p>
            <a:endParaRPr lang="pt-BR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3) Clique em executar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r="49949" b="4655"/>
          <a:stretch/>
        </p:blipFill>
        <p:spPr>
          <a:xfrm>
            <a:off x="6089779" y="1"/>
            <a:ext cx="6327923" cy="67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Instalando o RStudio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3557" y="1488831"/>
            <a:ext cx="120128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Vá no site </a:t>
            </a:r>
            <a:r>
              <a:rPr lang="pt-BR" sz="4400" dirty="0">
                <a:solidFill>
                  <a:srgbClr val="FF9933"/>
                </a:solidFill>
                <a:hlinkClick r:id="rId2"/>
              </a:rPr>
              <a:t>https://www.rstudio.com/home/</a:t>
            </a:r>
            <a:endParaRPr lang="pt-BR" sz="4400" dirty="0">
              <a:solidFill>
                <a:srgbClr val="FF9933"/>
              </a:solidFill>
            </a:endParaRPr>
          </a:p>
          <a:p>
            <a:pPr marL="742950" indent="-742950">
              <a:buAutoNum type="arabicParenR"/>
            </a:pPr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Clique em dowload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7231" b="29112"/>
          <a:stretch/>
        </p:blipFill>
        <p:spPr>
          <a:xfrm>
            <a:off x="0" y="3497179"/>
            <a:ext cx="12192000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Instalando o RStudio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3557" y="1488831"/>
            <a:ext cx="9875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3) Escolha o free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2941" r="1478" b="22737"/>
          <a:stretch/>
        </p:blipFill>
        <p:spPr>
          <a:xfrm>
            <a:off x="-1" y="2258272"/>
            <a:ext cx="12192001" cy="517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5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Instalando o RStudio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2610547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2) Faça o download do Arquivo</a:t>
            </a:r>
          </a:p>
          <a:p>
            <a:endParaRPr lang="pt-BR" sz="3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3) Clique em executar </a:t>
            </a:r>
          </a:p>
        </p:txBody>
      </p:sp>
    </p:spTree>
    <p:extLst>
      <p:ext uri="{BB962C8B-B14F-4D97-AF65-F5344CB8AC3E}">
        <p14:creationId xmlns:p14="http://schemas.microsoft.com/office/powerpoint/2010/main" val="51644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Conhecendo o RStudio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5294"/>
          <a:stretch/>
        </p:blipFill>
        <p:spPr>
          <a:xfrm>
            <a:off x="0" y="1121133"/>
            <a:ext cx="12192000" cy="64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7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Primeira tela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50714" b="5375"/>
          <a:stretch/>
        </p:blipFill>
        <p:spPr>
          <a:xfrm>
            <a:off x="5857273" y="0"/>
            <a:ext cx="6334727" cy="68379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2610547"/>
            <a:ext cx="5268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Tela destinada a armazenar os seus códigos/scripts, para outros usos.</a:t>
            </a:r>
          </a:p>
        </p:txBody>
      </p:sp>
    </p:spTree>
    <p:extLst>
      <p:ext uri="{BB962C8B-B14F-4D97-AF65-F5344CB8AC3E}">
        <p14:creationId xmlns:p14="http://schemas.microsoft.com/office/powerpoint/2010/main" val="74573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14375" y="351692"/>
            <a:ext cx="1131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pt-BR" dirty="0"/>
              <a:t>Questões a serem respondidas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0203" y="1812400"/>
            <a:ext cx="11884860" cy="320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5000"/>
              </a:lnSpc>
              <a:buFont typeface="+mj-lt"/>
              <a:buAutoNum type="arabicParenR"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Qual é o problema a ser resolvido? E é para quem?</a:t>
            </a:r>
          </a:p>
          <a:p>
            <a:pPr marL="457200" indent="-457200" algn="just">
              <a:lnSpc>
                <a:spcPct val="115000"/>
              </a:lnSpc>
              <a:buFont typeface="+mj-lt"/>
              <a:buAutoNum type="arabicParenR"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Como resolvo isso hoje?</a:t>
            </a:r>
          </a:p>
          <a:p>
            <a:pPr marL="457200" indent="-457200" algn="just">
              <a:lnSpc>
                <a:spcPct val="115000"/>
              </a:lnSpc>
              <a:buFont typeface="+mj-lt"/>
              <a:buAutoNum type="arabicParenR"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Como isso afetará de forma benéfica o meu negócio?</a:t>
            </a:r>
          </a:p>
          <a:p>
            <a:pPr marL="457200" indent="-457200" algn="just">
              <a:lnSpc>
                <a:spcPct val="115000"/>
              </a:lnSpc>
              <a:buFont typeface="+mj-lt"/>
              <a:buAutoNum type="arabicParenR"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Quais são os outputs desejados? Como são gerados hoje? </a:t>
            </a: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>
                  <a:lumMod val="2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>
                  <a:lumMod val="2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12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Segunda tela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2610547"/>
            <a:ext cx="526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Tela destinada a compilar os seus comandos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50536" b="6010"/>
          <a:stretch/>
        </p:blipFill>
        <p:spPr>
          <a:xfrm>
            <a:off x="5682340" y="0"/>
            <a:ext cx="6487887" cy="69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Terceira tela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2610547"/>
            <a:ext cx="5268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Tela destinada a armazenar  suas variáveis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48571" b="5375"/>
          <a:stretch/>
        </p:blipFill>
        <p:spPr>
          <a:xfrm>
            <a:off x="5444287" y="1673"/>
            <a:ext cx="6769481" cy="70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Quarta tela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" y="2610547"/>
            <a:ext cx="698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Tela destinada: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- Arquivos em seu diretório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- Plotar arquivos</a:t>
            </a:r>
          </a:p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- Help do 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48571" b="5375"/>
          <a:stretch/>
        </p:blipFill>
        <p:spPr>
          <a:xfrm>
            <a:off x="5618459" y="0"/>
            <a:ext cx="6769481" cy="70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8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08629" y="2264897"/>
            <a:ext cx="84546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1">
                    <a:lumMod val="50000"/>
                  </a:schemeClr>
                </a:solidFill>
              </a:rPr>
              <a:t>Primeiros Passos 								no R</a:t>
            </a:r>
          </a:p>
        </p:txBody>
      </p:sp>
    </p:spTree>
    <p:extLst>
      <p:ext uri="{BB962C8B-B14F-4D97-AF65-F5344CB8AC3E}">
        <p14:creationId xmlns:p14="http://schemas.microsoft.com/office/powerpoint/2010/main" val="419145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Criando um Script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526"/>
            <a:ext cx="12192000" cy="685465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0" y="1488464"/>
            <a:ext cx="740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File &gt;&gt; New File &gt;&gt; RScript </a:t>
            </a:r>
          </a:p>
        </p:txBody>
      </p:sp>
    </p:spTree>
    <p:extLst>
      <p:ext uri="{BB962C8B-B14F-4D97-AF65-F5344CB8AC3E}">
        <p14:creationId xmlns:p14="http://schemas.microsoft.com/office/powerpoint/2010/main" val="351023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Exemplo de um Script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17721" b="29937"/>
          <a:stretch/>
        </p:blipFill>
        <p:spPr>
          <a:xfrm>
            <a:off x="-15142" y="1484243"/>
            <a:ext cx="12207141" cy="58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Recuperando um Script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13881"/>
          <a:stretch/>
        </p:blipFill>
        <p:spPr>
          <a:xfrm>
            <a:off x="0" y="1068125"/>
            <a:ext cx="12192000" cy="59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1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Objetivo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2048440"/>
            <a:ext cx="4550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Evitar abrir arquivos com caracteres especiais corrompidos.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1350" b="55453"/>
          <a:stretch/>
        </p:blipFill>
        <p:spPr>
          <a:xfrm>
            <a:off x="5008348" y="2048440"/>
            <a:ext cx="7183652" cy="35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Primeira Forma – “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Reopen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with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encoding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107" y="117214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Corrige de Imediato o problema, mas a correção é pontual.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1528" y="2996684"/>
            <a:ext cx="115723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Reopen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UTF-8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4197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Primeira Forma – “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Reopen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with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encoding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5203" b="32737"/>
          <a:stretch/>
        </p:blipFill>
        <p:spPr>
          <a:xfrm>
            <a:off x="152106" y="1476877"/>
            <a:ext cx="5410200" cy="47171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17579" t="21228" r="67985" b="34421"/>
          <a:stretch/>
        </p:blipFill>
        <p:spPr>
          <a:xfrm>
            <a:off x="7074567" y="1934442"/>
            <a:ext cx="3850107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1000" y="203200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O Software R</a:t>
            </a:r>
          </a:p>
        </p:txBody>
      </p:sp>
      <p:sp>
        <p:nvSpPr>
          <p:cNvPr id="6" name="Retângulo 5"/>
          <p:cNvSpPr/>
          <p:nvPr/>
        </p:nvSpPr>
        <p:spPr>
          <a:xfrm>
            <a:off x="380999" y="1489440"/>
            <a:ext cx="11482137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R é uma linguagem e um ambiente de desenvolvimento integrado para cálculos estatísticos e gráficos;</a:t>
            </a: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>
                  <a:lumMod val="2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programa permite realizar operações matemáticas simples e funções mais complexas;</a:t>
            </a: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>
                  <a:lumMod val="2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É um software gratuito sob uma licença referida no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CRAN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Comprehensive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Archive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Network) e está disponível em http://cran.r-project.org/.</a:t>
            </a:r>
            <a:endParaRPr lang="pt-BR" sz="2400" dirty="0">
              <a:solidFill>
                <a:schemeClr val="bg2">
                  <a:lumMod val="2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50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1527" y="1499686"/>
            <a:ext cx="11411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Exige que feche e reabra o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Rstudio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, a solução porém é definitiva.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9050" y="3539464"/>
            <a:ext cx="97257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Tools&gt;&gt; global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Optins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Coode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t-BR" sz="40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Saving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UTF-8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54028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1527" y="1499686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1) Clique no Menu Tools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527" y="2525543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2) Clique em global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Options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2496" b="64175"/>
          <a:stretch/>
        </p:blipFill>
        <p:spPr>
          <a:xfrm>
            <a:off x="4147517" y="3647653"/>
            <a:ext cx="7335253" cy="307106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928043" y="6186792"/>
            <a:ext cx="2645923" cy="23346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6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2106" y="135447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3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) Vá em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Code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106" y="2212723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4) Vá em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Saving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970" t="10562" r="65524" b="22070"/>
          <a:stretch/>
        </p:blipFill>
        <p:spPr>
          <a:xfrm>
            <a:off x="5264171" y="1164247"/>
            <a:ext cx="4874440" cy="51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2106" y="135447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5) Default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Text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Encoding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2106" y="2044322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5)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Change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&gt;&gt; UTF-8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3796" t="11142" r="65143" b="22190"/>
          <a:stretch/>
        </p:blipFill>
        <p:spPr>
          <a:xfrm>
            <a:off x="5946320" y="603062"/>
            <a:ext cx="561702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Objetivo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0" y="2048440"/>
            <a:ext cx="4550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Evitar abrir arquivos com caracteres especiais corrompidos.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1350" b="55453"/>
          <a:stretch/>
        </p:blipFill>
        <p:spPr>
          <a:xfrm>
            <a:off x="5008348" y="2048440"/>
            <a:ext cx="7183652" cy="35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Primeira Forma – “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Reopen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with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encoding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107" y="117214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Corrige de Imediato o problema, mas a correção é pontual.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1528" y="2996684"/>
            <a:ext cx="115723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Reopen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UTF-8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7606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Primeira Forma – “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Reopen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with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  </a:t>
            </a:r>
            <a:r>
              <a:rPr lang="pt-BR" sz="4400" dirty="0" err="1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encoding</a:t>
            </a:r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5203" b="32737"/>
          <a:stretch/>
        </p:blipFill>
        <p:spPr>
          <a:xfrm>
            <a:off x="152106" y="1476877"/>
            <a:ext cx="5410200" cy="471711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17579" t="21228" r="67985" b="34421"/>
          <a:stretch/>
        </p:blipFill>
        <p:spPr>
          <a:xfrm>
            <a:off x="7074567" y="1934442"/>
            <a:ext cx="3850107" cy="38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1527" y="1499686"/>
            <a:ext cx="11411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Exige que feche e reabra o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Rstudio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, a solução porém é definitiva.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-9050" y="3539464"/>
            <a:ext cx="97257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Tools&gt;&gt; global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Optins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Coode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pt-BR" sz="4000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Saving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pt-BR" sz="4000" dirty="0" err="1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pt-BR" sz="4000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 UTF-8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48580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1527" y="1499686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1) Clique no Menu Tools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1527" y="2525543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2) Clique em global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Options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72496" b="64175"/>
          <a:stretch/>
        </p:blipFill>
        <p:spPr>
          <a:xfrm>
            <a:off x="4147517" y="3647653"/>
            <a:ext cx="7335253" cy="307106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928043" y="6186792"/>
            <a:ext cx="2645923" cy="23346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2106" y="135447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3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) Vá em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Code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52106" y="2212723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4) Vá em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Saving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3970" t="10562" r="65524" b="22070"/>
          <a:stretch/>
        </p:blipFill>
        <p:spPr>
          <a:xfrm>
            <a:off x="5264171" y="1164247"/>
            <a:ext cx="4874440" cy="51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1000" y="203200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25000"/>
                  </a:schemeClr>
                </a:solidFill>
              </a:rPr>
              <a:t>Por que escolher o R?</a:t>
            </a:r>
          </a:p>
        </p:txBody>
      </p:sp>
      <p:sp>
        <p:nvSpPr>
          <p:cNvPr id="6" name="Retângulo 5"/>
          <p:cNvSpPr/>
          <p:nvPr/>
        </p:nvSpPr>
        <p:spPr>
          <a:xfrm>
            <a:off x="380999" y="1489440"/>
            <a:ext cx="11482137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Programadores em R estão entre os maiores salários pagos em 2014</a:t>
            </a:r>
          </a:p>
          <a:p>
            <a:pPr algn="just">
              <a:lnSpc>
                <a:spcPct val="115000"/>
              </a:lnSpc>
            </a:pP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O'Reilly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Media</a:t>
            </a:r>
          </a:p>
          <a:p>
            <a:pPr algn="just">
              <a:lnSpc>
                <a:spcPct val="115000"/>
              </a:lnSpc>
            </a:pPr>
            <a:endParaRPr lang="pt-BR" sz="2400" dirty="0">
              <a:solidFill>
                <a:schemeClr val="bg1">
                  <a:lumMod val="6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 is Still Hot - and Getting Hotter</a:t>
            </a:r>
          </a:p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Revolution Analytics</a:t>
            </a:r>
            <a:endParaRPr lang="pt-BR" sz="2400" dirty="0">
              <a:solidFill>
                <a:schemeClr val="bg2">
                  <a:lumMod val="2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endParaRPr lang="pt-BR" sz="2400" dirty="0">
              <a:solidFill>
                <a:schemeClr val="bg1">
                  <a:lumMod val="6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 is Ready for Business</a:t>
            </a:r>
          </a:p>
          <a:p>
            <a:pPr algn="just">
              <a:lnSpc>
                <a:spcPct val="115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Revolution Analytics</a:t>
            </a:r>
            <a:endParaRPr lang="pt-BR" sz="2400" dirty="0">
              <a:solidFill>
                <a:schemeClr val="bg2">
                  <a:lumMod val="25000"/>
                </a:schemeClr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55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52106" y="218342"/>
            <a:ext cx="12516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</a:rPr>
              <a:t>Segunda forma– “tools”</a:t>
            </a:r>
            <a:endParaRPr lang="pt-BR" sz="4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2106" y="1354470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5) Default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Text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Encoding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2106" y="2044322"/>
            <a:ext cx="1141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FF9933"/>
                </a:solidFill>
                <a:latin typeface="Tempus Sans ITC" panose="04020404030D07020202" pitchFamily="82" charset="0"/>
              </a:defRPr>
            </a:lvl1pPr>
          </a:lstStyle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5) 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Change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 &gt;&gt; UTF-8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3796" t="11142" r="65143" b="22190"/>
          <a:stretch/>
        </p:blipFill>
        <p:spPr>
          <a:xfrm>
            <a:off x="5946320" y="603062"/>
            <a:ext cx="561702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Executando um Script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-3478" t="580" r="3478" b="10866"/>
          <a:stretch/>
        </p:blipFill>
        <p:spPr>
          <a:xfrm>
            <a:off x="-486947" y="1121133"/>
            <a:ext cx="13692054" cy="681691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732060" y="1965278"/>
            <a:ext cx="832513" cy="477671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245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66683" y="1091189"/>
            <a:ext cx="8454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1">
                    <a:lumMod val="50000"/>
                  </a:schemeClr>
                </a:solidFill>
              </a:rPr>
              <a:t>Mas...			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016120" y="3727481"/>
            <a:ext cx="91758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accent1">
                    <a:lumMod val="50000"/>
                  </a:schemeClr>
                </a:solidFill>
              </a:rPr>
              <a:t>... Usem o Ctrl +r	!!!		</a:t>
            </a:r>
          </a:p>
        </p:txBody>
      </p:sp>
    </p:spTree>
    <p:extLst>
      <p:ext uri="{BB962C8B-B14F-4D97-AF65-F5344CB8AC3E}">
        <p14:creationId xmlns:p14="http://schemas.microsoft.com/office/powerpoint/2010/main" val="96016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Operações Básicas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786018"/>
              </p:ext>
            </p:extLst>
          </p:nvPr>
        </p:nvGraphicFramePr>
        <p:xfrm>
          <a:off x="5316025" y="1543022"/>
          <a:ext cx="6502400" cy="42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="" xmlns:a16="http://schemas.microsoft.com/office/drawing/2014/main" val="3287668918"/>
                    </a:ext>
                  </a:extLst>
                </a:gridCol>
                <a:gridCol w="3251200">
                  <a:extLst>
                    <a:ext uri="{9D8B030D-6E8A-4147-A177-3AD203B41FA5}">
                      <a16:colId xmlns="" xmlns:a16="http://schemas.microsoft.com/office/drawing/2014/main" val="56875930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Soma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1075519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Subtração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81450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Multiplicação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957334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Divisão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94937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Potência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a**b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3401069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Raiz quadrada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sqrt()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2596553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Módulo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4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%%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39020758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215273" y="2234057"/>
            <a:ext cx="4918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25000"/>
                  </a:schemeClr>
                </a:solidFill>
              </a:rPr>
              <a:t>Fazem contas e retornam valores</a:t>
            </a:r>
          </a:p>
        </p:txBody>
      </p:sp>
    </p:spTree>
    <p:extLst>
      <p:ext uri="{BB962C8B-B14F-4D97-AF65-F5344CB8AC3E}">
        <p14:creationId xmlns:p14="http://schemas.microsoft.com/office/powerpoint/2010/main" val="2708879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Operações Lógicas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65416"/>
              </p:ext>
            </p:extLst>
          </p:nvPr>
        </p:nvGraphicFramePr>
        <p:xfrm>
          <a:off x="5316025" y="2158559"/>
          <a:ext cx="6502400" cy="30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1200">
                  <a:extLst>
                    <a:ext uri="{9D8B030D-6E8A-4147-A177-3AD203B41FA5}">
                      <a16:colId xmlns="" xmlns:a16="http://schemas.microsoft.com/office/drawing/2014/main" val="3287668918"/>
                    </a:ext>
                  </a:extLst>
                </a:gridCol>
                <a:gridCol w="3251200">
                  <a:extLst>
                    <a:ext uri="{9D8B030D-6E8A-4147-A177-3AD203B41FA5}">
                      <a16:colId xmlns="" xmlns:a16="http://schemas.microsoft.com/office/drawing/2014/main" val="56875930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Maior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1075519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Menor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81450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Igual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==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0957334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Diferença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!=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94937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Contém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2800" b="0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%in%</a:t>
                      </a:r>
                    </a:p>
                  </a:txBody>
                  <a:tcPr>
                    <a:lnL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34010699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23557" y="2679954"/>
            <a:ext cx="4918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Retornam valores booleanos 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cs typeface="Consolas" panose="020B0609020204030204" pitchFamily="49" charset="0"/>
              </a:rPr>
              <a:t>TRUE</a:t>
            </a:r>
            <a:r>
              <a:rPr lang="pt-BR" sz="3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3600" dirty="0">
                <a:solidFill>
                  <a:schemeClr val="accent1">
                    <a:lumMod val="50000"/>
                  </a:schemeClr>
                </a:solidFill>
              </a:rPr>
              <a:t>ou</a:t>
            </a:r>
            <a:r>
              <a:rPr lang="pt-BR" sz="3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sz="3600" dirty="0">
                <a:solidFill>
                  <a:schemeClr val="bg2">
                    <a:lumMod val="25000"/>
                  </a:schemeClr>
                </a:solidFill>
                <a:cs typeface="Consolas" panose="020B0609020204030204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42333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Próximos Passos</a:t>
            </a: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80999" y="1489440"/>
            <a:ext cx="11482137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The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+mj-lt"/>
                <a:hlinkClick r:id="rId2"/>
              </a:rPr>
              <a:t>swirl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R package makes it fun and easy to learn R programming and data science.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510748" y="3061252"/>
            <a:ext cx="5473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install.packages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(“</a:t>
            </a:r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swirl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”)</a:t>
            </a:r>
          </a:p>
          <a:p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library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pt-BR" sz="2800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swirl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swirl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60333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Próximos Passos</a:t>
            </a: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80999" y="1489440"/>
            <a:ext cx="11482137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j-lt"/>
                <a:hlinkClick r:id="rId2"/>
              </a:rPr>
              <a:t>Working book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: </a:t>
            </a: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Ferreira, P. C., Mattos, D. M., Almeida, D. C., Oliveira, I. C., \&amp; Pereira, R. J. (2016). Análise de Séries Temporais em R - um curso introdutório. Rio de Janeiro.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endParaRPr lang="pt-BR" sz="3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Vídeo Aulas: Núcleo de Métodos Estatísticos e Computacionais </a:t>
            </a:r>
            <a:r>
              <a:rPr lang="pt-BR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pt-BR" sz="3200" dirty="0">
                <a:solidFill>
                  <a:schemeClr val="bg1">
                    <a:lumMod val="65000"/>
                  </a:schemeClr>
                </a:solidFill>
                <a:latin typeface="+mj-lt"/>
                <a:hlinkClick r:id="rId3"/>
              </a:rPr>
              <a:t>NMEC</a:t>
            </a:r>
            <a:r>
              <a:rPr lang="pt-BR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  <a:p>
            <a:pPr algn="just">
              <a:lnSpc>
                <a:spcPct val="115000"/>
              </a:lnSpc>
            </a:pPr>
            <a:r>
              <a:rPr lang="pt-BR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  </a:t>
            </a:r>
            <a:endParaRPr lang="en-US" sz="3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7954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3432313" y="2610679"/>
            <a:ext cx="5287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953721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Contatos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584790" y="2154140"/>
            <a:ext cx="927652" cy="503582"/>
            <a:chOff x="781879" y="5340627"/>
            <a:chExt cx="1046922" cy="583095"/>
          </a:xfrm>
        </p:grpSpPr>
        <p:grpSp>
          <p:nvGrpSpPr>
            <p:cNvPr id="10" name="Agrupar 9"/>
            <p:cNvGrpSpPr/>
            <p:nvPr/>
          </p:nvGrpSpPr>
          <p:grpSpPr>
            <a:xfrm>
              <a:off x="781879" y="5340627"/>
              <a:ext cx="1046922" cy="583095"/>
              <a:chOff x="1457739" y="4200939"/>
              <a:chExt cx="2531165" cy="1311965"/>
            </a:xfrm>
          </p:grpSpPr>
          <p:sp>
            <p:nvSpPr>
              <p:cNvPr id="2" name="Retângulo 1"/>
              <p:cNvSpPr/>
              <p:nvPr/>
            </p:nvSpPr>
            <p:spPr>
              <a:xfrm>
                <a:off x="1457739" y="4200939"/>
                <a:ext cx="2531165" cy="1311965"/>
              </a:xfrm>
              <a:prstGeom prst="rect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" name="Conector reto 4"/>
              <p:cNvCxnSpPr/>
              <p:nvPr/>
            </p:nvCxnSpPr>
            <p:spPr>
              <a:xfrm>
                <a:off x="1457739" y="4200939"/>
                <a:ext cx="1245704" cy="649357"/>
              </a:xfrm>
              <a:prstGeom prst="line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Conector reto 7"/>
              <p:cNvCxnSpPr/>
              <p:nvPr/>
            </p:nvCxnSpPr>
            <p:spPr>
              <a:xfrm flipV="1">
                <a:off x="2653748" y="4200940"/>
                <a:ext cx="1335156" cy="649356"/>
              </a:xfrm>
              <a:prstGeom prst="line">
                <a:avLst/>
              </a:prstGeom>
              <a:noFill/>
              <a:ln w="762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1" name="Triângulo isósceles 10"/>
            <p:cNvSpPr/>
            <p:nvPr/>
          </p:nvSpPr>
          <p:spPr>
            <a:xfrm rot="10800000">
              <a:off x="926057" y="5378909"/>
              <a:ext cx="742122" cy="265044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CaixaDeTexto 20"/>
          <p:cNvSpPr txBox="1"/>
          <p:nvPr/>
        </p:nvSpPr>
        <p:spPr>
          <a:xfrm>
            <a:off x="1808447" y="2049444"/>
            <a:ext cx="534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</a:rPr>
              <a:t>anna.barros@fgv.br</a:t>
            </a:r>
          </a:p>
        </p:txBody>
      </p:sp>
    </p:spTree>
    <p:extLst>
      <p:ext uri="{BB962C8B-B14F-4D97-AF65-F5344CB8AC3E}">
        <p14:creationId xmlns:p14="http://schemas.microsoft.com/office/powerpoint/2010/main" val="70000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1000" y="203200"/>
            <a:ext cx="1069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2">
                    <a:lumMod val="25000"/>
                  </a:schemeClr>
                </a:solidFill>
              </a:rPr>
              <a:t>Por que o R é cada vez mais usado por Data </a:t>
            </a:r>
            <a:r>
              <a:rPr lang="pt-BR" sz="3600" b="1" dirty="0" err="1">
                <a:solidFill>
                  <a:schemeClr val="bg2">
                    <a:lumMod val="25000"/>
                  </a:schemeClr>
                </a:solidFill>
              </a:rPr>
              <a:t>analysts</a:t>
            </a:r>
            <a:r>
              <a:rPr lang="pt-BR" sz="3600" b="1" dirty="0">
                <a:solidFill>
                  <a:schemeClr val="bg2">
                    <a:lumMod val="25000"/>
                  </a:schemeClr>
                </a:solidFill>
              </a:rPr>
              <a:t> e</a:t>
            </a:r>
          </a:p>
          <a:p>
            <a:r>
              <a:rPr lang="pt-BR" sz="3600" b="1" dirty="0">
                <a:solidFill>
                  <a:schemeClr val="bg2">
                    <a:lumMod val="25000"/>
                  </a:schemeClr>
                </a:solidFill>
              </a:rPr>
              <a:t>Empresas?</a:t>
            </a:r>
          </a:p>
        </p:txBody>
      </p:sp>
      <p:sp>
        <p:nvSpPr>
          <p:cNvPr id="6" name="Retângulo 5"/>
          <p:cNvSpPr/>
          <p:nvPr/>
        </p:nvSpPr>
        <p:spPr>
          <a:xfrm>
            <a:off x="380999" y="1489440"/>
            <a:ext cx="11482137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R foi desenvolvido, especialmente por Analistas Estatísticos, o que significa que os códigos em R requerem poucas linhas de comando (logo, menos trabalho) que códigos escritos em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Python ou C++;</a:t>
            </a:r>
          </a:p>
          <a:p>
            <a:pPr algn="just">
              <a:lnSpc>
                <a:spcPct val="115000"/>
              </a:lnSpc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R é um projeto "aberto", o que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signica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ser continuamente melhorado, atualizado e expandido pela comunidade global de desenvolvedores e usuários incrivelmente apaixonados.</a:t>
            </a:r>
          </a:p>
          <a:p>
            <a:pPr algn="just">
              <a:lnSpc>
                <a:spcPct val="115000"/>
              </a:lnSpc>
            </a:pP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David Smith,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Chief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Oce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Revolution</a:t>
            </a:r>
            <a:r>
              <a:rPr lang="pt-BR" sz="2400" dirty="0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solidFill>
                  <a:schemeClr val="bg2">
                    <a:lumMod val="2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endParaRPr lang="pt-BR" sz="2400" dirty="0">
              <a:solidFill>
                <a:schemeClr val="bg2">
                  <a:lumMod val="2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1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1000" y="203200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Por que usar o R?</a:t>
            </a:r>
          </a:p>
        </p:txBody>
      </p:sp>
      <p:sp>
        <p:nvSpPr>
          <p:cNvPr id="4" name="Retângulo 3"/>
          <p:cNvSpPr/>
          <p:nvPr/>
        </p:nvSpPr>
        <p:spPr>
          <a:xfrm>
            <a:off x="461010" y="2038909"/>
            <a:ext cx="3467937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IEEE Spectrum ranks</a:t>
            </a:r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Google search rankings and trends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Social media chatter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GitHub and StackOverflow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Job opportunities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Academic citations</a:t>
            </a:r>
            <a:endParaRPr lang="pt-BR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i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32" y="1643457"/>
            <a:ext cx="60579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0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381000" y="203200"/>
            <a:ext cx="10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Companies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Using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R</a:t>
            </a:r>
          </a:p>
        </p:txBody>
      </p:sp>
      <p:pic>
        <p:nvPicPr>
          <p:cNvPr id="3074" name="Picture 2" descr="Resultado de imagem para logo roch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14967"/>
            <a:ext cx="3015343" cy="163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logo ford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7" y="4068307"/>
            <a:ext cx="3186168" cy="12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edf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18" y="2791154"/>
            <a:ext cx="3498574" cy="15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Resultado de imagem para fgv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87" y="1814967"/>
            <a:ext cx="4063291" cy="72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ebay logo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477" y="4110273"/>
            <a:ext cx="4514510" cy="196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970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50000"/>
                  </a:schemeClr>
                </a:solidFill>
              </a:rPr>
              <a:t>O que usaremos no curso</a:t>
            </a: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 descr="Resultado de imagem para rstudio 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03" y="2481544"/>
            <a:ext cx="6092825" cy="213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r-project.org/logo/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799510"/>
            <a:ext cx="3223561" cy="28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8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23557" y="351692"/>
            <a:ext cx="8243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25000"/>
                  </a:schemeClr>
                </a:solidFill>
              </a:rPr>
              <a:t>O que usaremos no curso</a:t>
            </a:r>
          </a:p>
        </p:txBody>
      </p:sp>
      <p:sp>
        <p:nvSpPr>
          <p:cNvPr id="2" name="AutoShape 2" descr="Resultado de imagem para r 3.3.1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6843452" cy="684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6" descr="Resultado de imagem para r 3.3.1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80999" y="1489440"/>
            <a:ext cx="11482137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é um ambiente de desenvolvimento integrado (IDE, sigla em inglês) para o R, que funciona com a versão padrão do R;</a:t>
            </a:r>
          </a:p>
          <a:p>
            <a:pPr algn="just">
              <a:lnSpc>
                <a:spcPct val="115000"/>
              </a:lnSpc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Inclui recursos que permite: aumentar a produtividade e é executado em todas as principais plataformas;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è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Sua interface facilita o uso do R.</a:t>
            </a:r>
          </a:p>
        </p:txBody>
      </p:sp>
    </p:spTree>
    <p:extLst>
      <p:ext uri="{BB962C8B-B14F-4D97-AF65-F5344CB8AC3E}">
        <p14:creationId xmlns:p14="http://schemas.microsoft.com/office/powerpoint/2010/main" val="3287836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7683</TotalTime>
  <Words>906</Words>
  <Application>Microsoft Office PowerPoint</Application>
  <PresentationFormat>Widescreen</PresentationFormat>
  <Paragraphs>171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Microsoft Sans Serif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anna barros</dc:creator>
  <cp:lastModifiedBy>Anna Carolina dos Santos Barros</cp:lastModifiedBy>
  <cp:revision>151</cp:revision>
  <dcterms:created xsi:type="dcterms:W3CDTF">2016-08-27T03:40:38Z</dcterms:created>
  <dcterms:modified xsi:type="dcterms:W3CDTF">2017-01-25T17:54:37Z</dcterms:modified>
</cp:coreProperties>
</file>